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0"/>
  </p:notesMasterIdLst>
  <p:handoutMasterIdLst>
    <p:handoutMasterId r:id="rId11"/>
  </p:handoutMasterIdLst>
  <p:sldIdLst>
    <p:sldId id="341" r:id="rId5"/>
    <p:sldId id="370" r:id="rId6"/>
    <p:sldId id="366" r:id="rId7"/>
    <p:sldId id="368" r:id="rId8"/>
    <p:sldId id="364"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595" autoAdjust="0"/>
    <p:restoredTop sz="96424" autoAdjust="0"/>
  </p:normalViewPr>
  <p:slideViewPr>
    <p:cSldViewPr snapToGrid="0">
      <p:cViewPr varScale="1">
        <p:scale>
          <a:sx n="114" d="100"/>
          <a:sy n="114" d="100"/>
        </p:scale>
        <p:origin x="324"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0" d="100"/>
          <a:sy n="70" d="100"/>
        </p:scale>
        <p:origin x="2756" y="80"/>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11512357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28472886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10991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zh-CN" sz="1000" b="1" kern="1200" dirty="0">
                <a:solidFill>
                  <a:schemeClr val="tx1"/>
                </a:solidFill>
                <a:effectLst/>
                <a:latin typeface="Arial" panose="020B0604020202020204" pitchFamily="34" charset="0"/>
                <a:ea typeface="+mn-ea"/>
                <a:cs typeface="Arial" panose="020B0604020202020204" pitchFamily="34" charset="0"/>
              </a:rPr>
              <a:t>3GPP TSG-WG SA2 Meeting #157</a:t>
            </a:r>
            <a:r>
              <a:rPr lang="sv-SE" altLang="en-US" sz="1200" b="1" dirty="0">
                <a:latin typeface="Arial "/>
              </a:rPr>
              <a:t>	</a:t>
            </a:r>
          </a:p>
          <a:p>
            <a:r>
              <a:rPr lang="en-US" altLang="zh-CN" sz="1000" b="1" kern="1200" dirty="0">
                <a:solidFill>
                  <a:schemeClr val="tx1"/>
                </a:solidFill>
                <a:effectLst/>
                <a:latin typeface="Arial" panose="020B0604020202020204" pitchFamily="34" charset="0"/>
                <a:ea typeface="+mn-ea"/>
                <a:cs typeface="Arial" panose="020B0604020202020204" pitchFamily="34" charset="0"/>
              </a:rPr>
              <a:t>May</a:t>
            </a:r>
            <a:r>
              <a:rPr lang="en-GB" altLang="zh-CN" sz="1000" b="1" kern="1200" dirty="0">
                <a:solidFill>
                  <a:schemeClr val="tx1"/>
                </a:solidFill>
                <a:effectLst/>
                <a:latin typeface="Arial" panose="020B0604020202020204" pitchFamily="34" charset="0"/>
                <a:ea typeface="+mn-ea"/>
                <a:cs typeface="Arial" panose="020B0604020202020204" pitchFamily="34" charset="0"/>
              </a:rPr>
              <a:t> 22 – 26, 2023, Berlin, DE</a:t>
            </a:r>
            <a:endParaRPr lang="zh-CN" altLang="zh-CN" sz="1000" kern="1200" dirty="0">
              <a:solidFill>
                <a:schemeClr val="tx1"/>
              </a:solidFill>
              <a:effectLst/>
              <a:latin typeface="Arial" panose="020B0604020202020204" pitchFamily="34" charset="0"/>
              <a:ea typeface="+mn-ea"/>
              <a:cs typeface="Arial" panose="020B0604020202020204" pitchFamily="34" charset="0"/>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423400" y="-47734"/>
            <a:ext cx="2600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i="1" dirty="0">
                <a:latin typeface="Arial "/>
              </a:rPr>
              <a:t>S2-2307093</a:t>
            </a:r>
          </a:p>
          <a:p>
            <a:pPr algn="r" eaLnBrk="1" hangingPunct="1">
              <a:defRPr/>
            </a:pPr>
            <a:r>
              <a:rPr lang="sv-SE" altLang="en-US" sz="1200" b="1" i="1" dirty="0">
                <a:latin typeface="Arial "/>
              </a:rPr>
              <a:t>	</a:t>
            </a:r>
            <a:r>
              <a:rPr lang="sv-SE" altLang="en-US" sz="1200" b="1" i="1" dirty="0">
                <a:solidFill>
                  <a:srgbClr val="0070C0"/>
                </a:solidFill>
                <a:latin typeface="Arial "/>
              </a:rPr>
              <a:t>was S2-230</a:t>
            </a:r>
            <a:r>
              <a:rPr lang="en-US" altLang="zh-CN" sz="1200" b="1" i="1" dirty="0" err="1">
                <a:solidFill>
                  <a:srgbClr val="0070C0"/>
                </a:solidFill>
                <a:latin typeface="Arial "/>
              </a:rPr>
              <a:t>xxxx</a:t>
            </a:r>
            <a:endParaRPr lang="sv-SE"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397727" y="1962501"/>
            <a:ext cx="11396546" cy="1965616"/>
          </a:xfrm>
        </p:spPr>
        <p:txBody>
          <a:bodyPr/>
          <a:lstStyle/>
          <a:p>
            <a:pPr eaLnBrk="1" hangingPunct="1"/>
            <a:r>
              <a:rPr lang="en-GB" altLang="zh-CN"/>
              <a:t>Discussion on </a:t>
            </a:r>
            <a:r>
              <a:rPr lang="en-US" altLang="zh-CN" dirty="0"/>
              <a:t>Advanced Industrial Internet of Things</a:t>
            </a:r>
            <a:endParaRPr lang="en-GB" altLang="en-US" sz="44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657234" y="4298809"/>
            <a:ext cx="7886700" cy="1500187"/>
          </a:xfrm>
        </p:spPr>
        <p:txBody>
          <a:bodyPr/>
          <a:lstStyle/>
          <a:p>
            <a:pPr marL="0" indent="0" eaLnBrk="1" hangingPunct="1">
              <a:buFontTx/>
              <a:buNone/>
            </a:pPr>
            <a:r>
              <a:rPr lang="en-GB" altLang="en-US" dirty="0"/>
              <a:t>Huawei</a:t>
            </a:r>
            <a:r>
              <a:rPr lang="en-US" altLang="en-US" dirty="0"/>
              <a:t>,</a:t>
            </a:r>
            <a:r>
              <a:rPr lang="zh-CN" altLang="en-US" dirty="0"/>
              <a:t> </a:t>
            </a:r>
            <a:r>
              <a:rPr lang="en-US" altLang="zh-CN" dirty="0"/>
              <a:t>HiSilicon</a:t>
            </a: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Use Cases and Requirements</a:t>
            </a:r>
            <a:endParaRPr lang="zh-CN" altLang="en-US" dirty="0"/>
          </a:p>
        </p:txBody>
      </p:sp>
      <p:sp>
        <p:nvSpPr>
          <p:cNvPr id="3" name="内容占位符 2"/>
          <p:cNvSpPr>
            <a:spLocks noGrp="1"/>
          </p:cNvSpPr>
          <p:nvPr>
            <p:ph idx="1"/>
          </p:nvPr>
        </p:nvSpPr>
        <p:spPr>
          <a:xfrm>
            <a:off x="518981" y="3938446"/>
            <a:ext cx="4698965" cy="2242850"/>
          </a:xfrm>
        </p:spPr>
        <p:txBody>
          <a:bodyPr/>
          <a:lstStyle/>
          <a:p>
            <a:r>
              <a:rPr lang="en-US" altLang="zh-CN" sz="1200" dirty="0">
                <a:latin typeface="Times New Roman" panose="02020603050405020304" pitchFamily="18" charset="0"/>
                <a:cs typeface="Times New Roman" panose="02020603050405020304" pitchFamily="18" charset="0"/>
              </a:rPr>
              <a:t>The industries, e.g. motor vehicle factory, requires hundreds of  terminals in a serving area (e.g. as described in TS 22.104). But currently the network can only support limited terminals (due to URLLC devices requiring more recourse for overprovisioning) .  It is noticed 5GS has transferred many unnecessary bits: </a:t>
            </a:r>
          </a:p>
          <a:p>
            <a:pPr lvl="1"/>
            <a:r>
              <a:rPr lang="en-US" altLang="zh-CN" sz="1200" dirty="0">
                <a:latin typeface="Times New Roman" panose="02020603050405020304" pitchFamily="18" charset="0"/>
                <a:cs typeface="Times New Roman" panose="02020603050405020304" pitchFamily="18" charset="0"/>
              </a:rPr>
              <a:t>For example, Ethernet has a minimum frame size of 64 Bytes, comprising an 18-Byte header and a payload of 46 Bytes. The application-layer packet payload of industrial applications is usually small, e.g. 20 Bytes. (Please see TS 22.104 [1]). </a:t>
            </a:r>
          </a:p>
          <a:p>
            <a:pPr lvl="1"/>
            <a:r>
              <a:rPr lang="en-US" altLang="zh-CN" sz="1200" dirty="0">
                <a:latin typeface="Times New Roman" panose="02020603050405020304" pitchFamily="18" charset="0"/>
                <a:cs typeface="Times New Roman" panose="02020603050405020304" pitchFamily="18" charset="0"/>
              </a:rPr>
              <a:t> there are lots of duplicated packets in the industry scenario, the content (except the sequence number) in the payload of the packets does not change (unless there is a status update, such as an alarm). </a:t>
            </a:r>
            <a:endParaRPr lang="zh-CN" altLang="en-US" sz="1200" dirty="0">
              <a:latin typeface="Times New Roman" panose="02020603050405020304" pitchFamily="18" charset="0"/>
              <a:cs typeface="Times New Roman" panose="02020603050405020304" pitchFamily="18" charset="0"/>
            </a:endParaRPr>
          </a:p>
        </p:txBody>
      </p:sp>
      <p:pic>
        <p:nvPicPr>
          <p:cNvPr id="4" name="图片 3">
            <a:extLst>
              <a:ext uri="{FF2B5EF4-FFF2-40B4-BE49-F238E27FC236}">
                <a16:creationId xmlns:a16="http://schemas.microsoft.com/office/drawing/2014/main" id="{ED1E258A-6363-4933-B8EF-972F3F7E9A69}"/>
              </a:ext>
            </a:extLst>
          </p:cNvPr>
          <p:cNvPicPr>
            <a:picLocks noChangeAspect="1"/>
          </p:cNvPicPr>
          <p:nvPr/>
        </p:nvPicPr>
        <p:blipFill>
          <a:blip r:embed="rId2"/>
          <a:stretch>
            <a:fillRect/>
          </a:stretch>
        </p:blipFill>
        <p:spPr>
          <a:xfrm>
            <a:off x="1368084" y="1905870"/>
            <a:ext cx="2537800" cy="178492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cxnSp>
        <p:nvCxnSpPr>
          <p:cNvPr id="5" name="直接连接符 4">
            <a:extLst>
              <a:ext uri="{FF2B5EF4-FFF2-40B4-BE49-F238E27FC236}">
                <a16:creationId xmlns:a16="http://schemas.microsoft.com/office/drawing/2014/main" id="{EFFC2F7B-828E-4B0B-9EB4-EED3F6CA568C}"/>
              </a:ext>
            </a:extLst>
          </p:cNvPr>
          <p:cNvCxnSpPr>
            <a:cxnSpLocks/>
          </p:cNvCxnSpPr>
          <p:nvPr/>
        </p:nvCxnSpPr>
        <p:spPr>
          <a:xfrm flipV="1">
            <a:off x="5657430" y="1822768"/>
            <a:ext cx="0" cy="4418712"/>
          </a:xfrm>
          <a:prstGeom prst="line">
            <a:avLst/>
          </a:prstGeom>
        </p:spPr>
        <p:style>
          <a:lnRef idx="1">
            <a:schemeClr val="accent1"/>
          </a:lnRef>
          <a:fillRef idx="0">
            <a:schemeClr val="accent1"/>
          </a:fillRef>
          <a:effectRef idx="0">
            <a:schemeClr val="accent1"/>
          </a:effectRef>
          <a:fontRef idx="minor">
            <a:schemeClr val="tx1"/>
          </a:fontRef>
        </p:style>
      </p:cxnSp>
      <p:sp>
        <p:nvSpPr>
          <p:cNvPr id="6" name="内容占位符 2"/>
          <p:cNvSpPr txBox="1">
            <a:spLocks/>
          </p:cNvSpPr>
          <p:nvPr/>
        </p:nvSpPr>
        <p:spPr bwMode="auto">
          <a:xfrm>
            <a:off x="6279007" y="3938445"/>
            <a:ext cx="4530812" cy="224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200" dirty="0">
                <a:latin typeface="Times New Roman" panose="02020603050405020304" pitchFamily="18" charset="0"/>
                <a:cs typeface="Times New Roman" panose="02020603050405020304" pitchFamily="18" charset="0"/>
              </a:rPr>
              <a:t>UE-UE communication is widely used in industry scenario. However some features, e.g. BAT adjustment, Survival Time, cannot be used in UE-UE communication.  </a:t>
            </a:r>
          </a:p>
          <a:p>
            <a:pPr lvl="1"/>
            <a:r>
              <a:rPr lang="en-US" altLang="zh-CN" sz="1200" dirty="0"/>
              <a:t>For BAT adjustment in the UE2UE scenario, if the RANs provides the feedback (e.g. BAT offset) independently, the gap between the two RANs may not be synchronized, and the adjustment cannot be performed correctly.</a:t>
            </a:r>
            <a:endParaRPr lang="zh-CN" altLang="zh-CN" sz="1200" dirty="0"/>
          </a:p>
          <a:p>
            <a:pPr lvl="1"/>
            <a:r>
              <a:rPr lang="en-US" altLang="zh-CN" sz="1200" dirty="0"/>
              <a:t>For Survival Time in the UE2UE scenario, it is unclear </a:t>
            </a:r>
            <a:r>
              <a:rPr lang="en-GB" altLang="zh-CN" sz="1200" dirty="0"/>
              <a:t>how the RAN nodes coordinate the packet loss, especially the packet is lost in the second air interface.</a:t>
            </a:r>
            <a:endParaRPr lang="zh-CN" altLang="zh-CN" sz="1200" dirty="0"/>
          </a:p>
          <a:p>
            <a:endParaRPr lang="zh-CN" altLang="en-US" sz="1800" dirty="0">
              <a:latin typeface="Times New Roman" panose="02020603050405020304" pitchFamily="18" charset="0"/>
              <a:cs typeface="Times New Roman" panose="02020603050405020304" pitchFamily="18" charset="0"/>
            </a:endParaRPr>
          </a:p>
        </p:txBody>
      </p:sp>
      <p:pic>
        <p:nvPicPr>
          <p:cNvPr id="7" name="图片 6"/>
          <p:cNvPicPr>
            <a:picLocks noChangeAspect="1"/>
          </p:cNvPicPr>
          <p:nvPr/>
        </p:nvPicPr>
        <p:blipFill>
          <a:blip r:embed="rId4"/>
          <a:stretch>
            <a:fillRect/>
          </a:stretch>
        </p:blipFill>
        <p:spPr>
          <a:xfrm>
            <a:off x="6929877" y="2074191"/>
            <a:ext cx="2889976" cy="1448279"/>
          </a:xfrm>
          <a:prstGeom prst="rect">
            <a:avLst/>
          </a:prstGeom>
        </p:spPr>
      </p:pic>
    </p:spTree>
    <p:extLst>
      <p:ext uri="{BB962C8B-B14F-4D97-AF65-F5344CB8AC3E}">
        <p14:creationId xmlns:p14="http://schemas.microsoft.com/office/powerpoint/2010/main" val="944975260"/>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US" altLang="zh-CN" b="1" dirty="0"/>
              <a:t>Use Cases and Requirements</a:t>
            </a:r>
            <a:endParaRPr lang="en-GB" altLang="en-US" dirty="0"/>
          </a:p>
        </p:txBody>
      </p:sp>
      <p:pic>
        <p:nvPicPr>
          <p:cNvPr id="5" name="图片 4">
            <a:extLst>
              <a:ext uri="{FF2B5EF4-FFF2-40B4-BE49-F238E27FC236}">
                <a16:creationId xmlns:a16="http://schemas.microsoft.com/office/drawing/2014/main" id="{12CD3455-1930-417C-8800-21E29B0A9415}"/>
              </a:ext>
            </a:extLst>
          </p:cNvPr>
          <p:cNvPicPr>
            <a:picLocks noChangeAspect="1"/>
          </p:cNvPicPr>
          <p:nvPr/>
        </p:nvPicPr>
        <p:blipFill>
          <a:blip r:embed="rId2"/>
          <a:stretch>
            <a:fillRect/>
          </a:stretch>
        </p:blipFill>
        <p:spPr>
          <a:xfrm>
            <a:off x="3098858" y="2363663"/>
            <a:ext cx="2286547" cy="1440721"/>
          </a:xfrm>
          <a:prstGeom prst="rect">
            <a:avLst/>
          </a:prstGeom>
        </p:spPr>
      </p:pic>
      <p:pic>
        <p:nvPicPr>
          <p:cNvPr id="6" name="图片 5">
            <a:extLst>
              <a:ext uri="{FF2B5EF4-FFF2-40B4-BE49-F238E27FC236}">
                <a16:creationId xmlns:a16="http://schemas.microsoft.com/office/drawing/2014/main" id="{A56432F6-9395-4A42-8111-F97AD06104C5}"/>
              </a:ext>
            </a:extLst>
          </p:cNvPr>
          <p:cNvPicPr>
            <a:picLocks noChangeAspect="1"/>
          </p:cNvPicPr>
          <p:nvPr/>
        </p:nvPicPr>
        <p:blipFill rotWithShape="1">
          <a:blip r:embed="rId3"/>
          <a:srcRect l="14085"/>
          <a:stretch/>
        </p:blipFill>
        <p:spPr>
          <a:xfrm>
            <a:off x="464230" y="2086505"/>
            <a:ext cx="2397497" cy="1717879"/>
          </a:xfrm>
          <a:prstGeom prst="rect">
            <a:avLst/>
          </a:prstGeom>
        </p:spPr>
      </p:pic>
      <p:pic>
        <p:nvPicPr>
          <p:cNvPr id="12" name="图片 11">
            <a:extLst>
              <a:ext uri="{FF2B5EF4-FFF2-40B4-BE49-F238E27FC236}">
                <a16:creationId xmlns:a16="http://schemas.microsoft.com/office/drawing/2014/main" id="{2337C13D-60D9-4BF8-A1AF-B6C139CB5D4E}"/>
              </a:ext>
            </a:extLst>
          </p:cNvPr>
          <p:cNvPicPr>
            <a:picLocks noChangeAspect="1"/>
          </p:cNvPicPr>
          <p:nvPr/>
        </p:nvPicPr>
        <p:blipFill>
          <a:blip r:embed="rId4"/>
          <a:stretch>
            <a:fillRect/>
          </a:stretch>
        </p:blipFill>
        <p:spPr>
          <a:xfrm>
            <a:off x="7020208" y="1786443"/>
            <a:ext cx="3422212" cy="2123068"/>
          </a:xfrm>
          <a:prstGeom prst="rect">
            <a:avLst/>
          </a:prstGeom>
        </p:spPr>
      </p:pic>
      <p:cxnSp>
        <p:nvCxnSpPr>
          <p:cNvPr id="277" name="直接连接符 276">
            <a:extLst>
              <a:ext uri="{FF2B5EF4-FFF2-40B4-BE49-F238E27FC236}">
                <a16:creationId xmlns:a16="http://schemas.microsoft.com/office/drawing/2014/main" id="{EFFC2F7B-828E-4B0B-9EB4-EED3F6CA568C}"/>
              </a:ext>
            </a:extLst>
          </p:cNvPr>
          <p:cNvCxnSpPr>
            <a:cxnSpLocks/>
          </p:cNvCxnSpPr>
          <p:nvPr/>
        </p:nvCxnSpPr>
        <p:spPr>
          <a:xfrm flipV="1">
            <a:off x="5832390" y="1905147"/>
            <a:ext cx="0" cy="4418712"/>
          </a:xfrm>
          <a:prstGeom prst="line">
            <a:avLst/>
          </a:prstGeom>
        </p:spPr>
        <p:style>
          <a:lnRef idx="1">
            <a:schemeClr val="accent1"/>
          </a:lnRef>
          <a:fillRef idx="0">
            <a:schemeClr val="accent1"/>
          </a:fillRef>
          <a:effectRef idx="0">
            <a:schemeClr val="accent1"/>
          </a:effectRef>
          <a:fontRef idx="minor">
            <a:schemeClr val="tx1"/>
          </a:fontRef>
        </p:style>
      </p:cxnSp>
      <p:sp>
        <p:nvSpPr>
          <p:cNvPr id="10" name="内容占位符 2"/>
          <p:cNvSpPr>
            <a:spLocks noGrp="1"/>
          </p:cNvSpPr>
          <p:nvPr>
            <p:ph idx="1"/>
          </p:nvPr>
        </p:nvSpPr>
        <p:spPr>
          <a:xfrm>
            <a:off x="407607" y="4074447"/>
            <a:ext cx="4835509" cy="2242850"/>
          </a:xfrm>
        </p:spPr>
        <p:txBody>
          <a:bodyPr/>
          <a:lstStyle/>
          <a:p>
            <a:r>
              <a:rPr lang="en-US" altLang="zh-CN" sz="1200" dirty="0">
                <a:latin typeface="Times New Roman" panose="02020603050405020304" pitchFamily="18" charset="0"/>
                <a:cs typeface="Times New Roman" panose="02020603050405020304" pitchFamily="18" charset="0"/>
              </a:rPr>
              <a:t>The reliability with a single UE suffers due to the radio channel quality, this becomes worse in the circumstance that has a lot of steels, e.g. warehouse, harbor, workshop, where the work equipment the location varies a lot thus result in poor connection stability. </a:t>
            </a:r>
          </a:p>
          <a:p>
            <a:pPr lvl="1"/>
            <a:r>
              <a:rPr lang="en-US" altLang="zh-CN" sz="1200" dirty="0">
                <a:latin typeface="Times New Roman" panose="02020603050405020304" pitchFamily="18" charset="0"/>
                <a:cs typeface="Times New Roman" panose="02020603050405020304" pitchFamily="18" charset="0"/>
              </a:rPr>
              <a:t>Even though URLLC feature supports redundant user plane paths based on multiple UEs per device, but the upper layer protocols are assumed to make use of the multiple user plane paths for high reliability, this assumption places a restriction on a flexible deployment and needs to be lifted. </a:t>
            </a:r>
          </a:p>
          <a:p>
            <a:pPr lvl="1"/>
            <a:r>
              <a:rPr lang="en-US" altLang="zh-CN" sz="1200" dirty="0">
                <a:latin typeface="Times New Roman" panose="02020603050405020304" pitchFamily="18" charset="0"/>
                <a:cs typeface="Times New Roman" panose="02020603050405020304" pitchFamily="18" charset="0"/>
              </a:rPr>
              <a:t>The current high reliability using redundant transmission with dual connectivity or redundant user plane paths requires resource overprovisioning.</a:t>
            </a:r>
          </a:p>
        </p:txBody>
      </p:sp>
      <p:sp>
        <p:nvSpPr>
          <p:cNvPr id="11" name="内容占位符 2"/>
          <p:cNvSpPr txBox="1">
            <a:spLocks/>
          </p:cNvSpPr>
          <p:nvPr/>
        </p:nvSpPr>
        <p:spPr bwMode="auto">
          <a:xfrm>
            <a:off x="6359610" y="4074447"/>
            <a:ext cx="4994181" cy="224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200" dirty="0">
                <a:latin typeface="Times New Roman" panose="02020603050405020304" pitchFamily="18" charset="0"/>
                <a:cs typeface="Times New Roman" panose="02020603050405020304" pitchFamily="18" charset="0"/>
              </a:rPr>
              <a:t>The connections between different sites and private/public clouds can be controlled via e.g. SD-WAN or E/IP-VPN technologies in campus network deployment, there is a need to support 5G VN integration with legacy LAN network in scenarios like bank branches, chain stores, factory areas, enterprise campuses, and electric grids etc.. </a:t>
            </a:r>
          </a:p>
          <a:p>
            <a:pPr lvl="1"/>
            <a:r>
              <a:rPr lang="en-US" altLang="zh-CN" sz="1200" dirty="0">
                <a:latin typeface="Times New Roman" panose="02020603050405020304" pitchFamily="18" charset="0"/>
                <a:cs typeface="Times New Roman" panose="02020603050405020304" pitchFamily="18" charset="0"/>
              </a:rPr>
              <a:t>This corresponds to the leftover SA1 requirement in TS22.261, clause 6.24: The Ethernet transport service shall support the transport of Ethernet frames between a UE that an Ethernet device is connected to and an Ethernet network in DN (Data Network). . </a:t>
            </a:r>
          </a:p>
          <a:p>
            <a:pPr lvl="1"/>
            <a:r>
              <a:rPr lang="en-US" altLang="zh-CN" sz="1200" dirty="0">
                <a:latin typeface="Times New Roman" panose="02020603050405020304" pitchFamily="18" charset="0"/>
                <a:cs typeface="Times New Roman" panose="02020603050405020304" pitchFamily="18" charset="0"/>
              </a:rPr>
              <a:t>there is a need to further address Identified Gaps and Limitation for Exposure of 5G Capabilities in 5G-ACIA-LS-2022-005</a:t>
            </a: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id="{4D44FEC8-DA18-458A-ABB8-CC69199A16E1}"/>
              </a:ext>
            </a:extLst>
          </p:cNvPr>
          <p:cNvPicPr>
            <a:picLocks noChangeAspect="1"/>
          </p:cNvPicPr>
          <p:nvPr/>
        </p:nvPicPr>
        <p:blipFill>
          <a:blip r:embed="rId2"/>
          <a:stretch>
            <a:fillRect/>
          </a:stretch>
        </p:blipFill>
        <p:spPr>
          <a:xfrm>
            <a:off x="7793378" y="2114078"/>
            <a:ext cx="1661015" cy="1391697"/>
          </a:xfrm>
          <a:prstGeom prst="rect">
            <a:avLst/>
          </a:prstGeom>
        </p:spPr>
      </p:pic>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US" altLang="zh-CN" b="1" dirty="0"/>
              <a:t>Use Cases and Requirements</a:t>
            </a:r>
            <a:endParaRPr lang="en-GB" altLang="en-US" dirty="0"/>
          </a:p>
        </p:txBody>
      </p:sp>
      <p:cxnSp>
        <p:nvCxnSpPr>
          <p:cNvPr id="277" name="直接连接符 276">
            <a:extLst>
              <a:ext uri="{FF2B5EF4-FFF2-40B4-BE49-F238E27FC236}">
                <a16:creationId xmlns:a16="http://schemas.microsoft.com/office/drawing/2014/main" id="{EFFC2F7B-828E-4B0B-9EB4-EED3F6CA568C}"/>
              </a:ext>
            </a:extLst>
          </p:cNvPr>
          <p:cNvCxnSpPr>
            <a:cxnSpLocks/>
          </p:cNvCxnSpPr>
          <p:nvPr/>
        </p:nvCxnSpPr>
        <p:spPr>
          <a:xfrm flipV="1">
            <a:off x="5961777" y="1821288"/>
            <a:ext cx="0" cy="4418712"/>
          </a:xfrm>
          <a:prstGeom prst="line">
            <a:avLst/>
          </a:prstGeom>
        </p:spPr>
        <p:style>
          <a:lnRef idx="1">
            <a:schemeClr val="accent1"/>
          </a:lnRef>
          <a:fillRef idx="0">
            <a:schemeClr val="accent1"/>
          </a:fillRef>
          <a:effectRef idx="0">
            <a:schemeClr val="accent1"/>
          </a:effectRef>
          <a:fontRef idx="minor">
            <a:schemeClr val="tx1"/>
          </a:fontRef>
        </p:style>
      </p:cxnSp>
      <p:sp>
        <p:nvSpPr>
          <p:cNvPr id="17" name="内容占位符 2">
            <a:extLst>
              <a:ext uri="{FF2B5EF4-FFF2-40B4-BE49-F238E27FC236}">
                <a16:creationId xmlns:a16="http://schemas.microsoft.com/office/drawing/2014/main" id="{31CA0C73-4C8B-4C74-B047-6F7BC17B9B42}"/>
              </a:ext>
            </a:extLst>
          </p:cNvPr>
          <p:cNvSpPr>
            <a:spLocks noGrp="1"/>
          </p:cNvSpPr>
          <p:nvPr>
            <p:ph idx="1"/>
          </p:nvPr>
        </p:nvSpPr>
        <p:spPr>
          <a:xfrm>
            <a:off x="382606" y="3649273"/>
            <a:ext cx="5489686" cy="2242850"/>
          </a:xfrm>
        </p:spPr>
        <p:txBody>
          <a:bodyPr/>
          <a:lstStyle/>
          <a:p>
            <a:r>
              <a:rPr lang="en-GB" altLang="zh-CN" sz="1200" dirty="0">
                <a:latin typeface="Times New Roman" panose="02020603050405020304" pitchFamily="18" charset="0"/>
                <a:cs typeface="Times New Roman" panose="02020603050405020304" pitchFamily="18" charset="0"/>
              </a:rPr>
              <a:t>Cooperation between multiple mobile robots/AGVs is commonly needed in industry environment. Usually, one of the mobile robots/AGVs in this ad-hoc cooperative group takes on the role of the controller and becomes the ground master clock of this group. And the other collaborating members should be synchronized to the clock and follow its order in a synchronized way, to make the cooperative movement smoothly. </a:t>
            </a:r>
            <a:endParaRPr lang="zh-CN" altLang="zh-CN" sz="1200" dirty="0">
              <a:latin typeface="Times New Roman" panose="02020603050405020304" pitchFamily="18" charset="0"/>
              <a:cs typeface="Times New Roman" panose="02020603050405020304" pitchFamily="18" charset="0"/>
            </a:endParaRPr>
          </a:p>
          <a:p>
            <a:pPr lvl="1"/>
            <a:r>
              <a:rPr lang="en-GB" altLang="zh-CN" sz="1200" dirty="0">
                <a:latin typeface="Times New Roman" panose="02020603050405020304" pitchFamily="18" charset="0"/>
                <a:cs typeface="Times New Roman" panose="02020603050405020304" pitchFamily="18" charset="0"/>
              </a:rPr>
              <a:t>I</a:t>
            </a:r>
            <a:r>
              <a:rPr lang="en-US" altLang="zh-CN" sz="1200" dirty="0">
                <a:latin typeface="Times New Roman" panose="02020603050405020304" pitchFamily="18" charset="0"/>
                <a:cs typeface="Times New Roman" panose="02020603050405020304" pitchFamily="18" charset="0"/>
              </a:rPr>
              <a:t>n order to support the time synchronization service for one or more multiple ad-hoc cooperative groups, the 5GS needs to support the management of the establishment/update of the ad-hoc cooperative groups and its grand master clock.</a:t>
            </a:r>
            <a:endParaRPr lang="en-GB" altLang="zh-CN" sz="1200" dirty="0">
              <a:latin typeface="Times New Roman" panose="02020603050405020304" pitchFamily="18" charset="0"/>
              <a:cs typeface="Times New Roman" panose="02020603050405020304" pitchFamily="18" charset="0"/>
            </a:endParaRPr>
          </a:p>
          <a:p>
            <a:pPr lvl="1"/>
            <a:r>
              <a:rPr lang="en-GB" altLang="zh-CN" sz="1200" dirty="0">
                <a:latin typeface="Times New Roman" panose="02020603050405020304" pitchFamily="18" charset="0"/>
                <a:cs typeface="Times New Roman" panose="02020603050405020304" pitchFamily="18" charset="0"/>
              </a:rPr>
              <a:t>The robots/AGVs may join and leave dynamically during the cooperative working. For a newly joined robot/AGV, it should be synchronized with the group immediately. For the leave case, especially when the controller robot/AGV is left, a new ground master clock should be selected and synchronized to other group members as soon as possible. </a:t>
            </a:r>
            <a:endParaRPr lang="en-US" altLang="zh-CN" sz="1200" dirty="0">
              <a:latin typeface="Times New Roman" panose="02020603050405020304" pitchFamily="18" charset="0"/>
              <a:cs typeface="Times New Roman" panose="02020603050405020304" pitchFamily="18" charset="0"/>
            </a:endParaRPr>
          </a:p>
        </p:txBody>
      </p:sp>
      <p:pic>
        <p:nvPicPr>
          <p:cNvPr id="19" name="图片 18">
            <a:extLst>
              <a:ext uri="{FF2B5EF4-FFF2-40B4-BE49-F238E27FC236}">
                <a16:creationId xmlns:a16="http://schemas.microsoft.com/office/drawing/2014/main" id="{1C71378B-0358-40D1-9E6F-8FADB62E7133}"/>
              </a:ext>
            </a:extLst>
          </p:cNvPr>
          <p:cNvPicPr/>
          <p:nvPr/>
        </p:nvPicPr>
        <p:blipFill>
          <a:blip r:embed="rId3"/>
          <a:stretch>
            <a:fillRect/>
          </a:stretch>
        </p:blipFill>
        <p:spPr>
          <a:xfrm>
            <a:off x="1242868" y="2378762"/>
            <a:ext cx="3629660" cy="862330"/>
          </a:xfrm>
          <a:prstGeom prst="rect">
            <a:avLst/>
          </a:prstGeom>
        </p:spPr>
      </p:pic>
      <p:sp>
        <p:nvSpPr>
          <p:cNvPr id="22" name="内容占位符 2">
            <a:extLst>
              <a:ext uri="{FF2B5EF4-FFF2-40B4-BE49-F238E27FC236}">
                <a16:creationId xmlns:a16="http://schemas.microsoft.com/office/drawing/2014/main" id="{594D1AAB-B8DC-4F8C-9231-33E5A2846295}"/>
              </a:ext>
            </a:extLst>
          </p:cNvPr>
          <p:cNvSpPr txBox="1">
            <a:spLocks/>
          </p:cNvSpPr>
          <p:nvPr/>
        </p:nvSpPr>
        <p:spPr bwMode="auto">
          <a:xfrm>
            <a:off x="6295670" y="3649273"/>
            <a:ext cx="5406970" cy="224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4"/>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zh-CN" sz="1200" dirty="0">
                <a:latin typeface="Times New Roman" panose="02020603050405020304" pitchFamily="18" charset="0"/>
                <a:cs typeface="Times New Roman" panose="02020603050405020304" pitchFamily="18" charset="0"/>
              </a:rPr>
              <a:t>For time sensitive sectors, precise time information is a key enabler for communication and orchestration of technologies for accurate and optimal wide area monitoring, protection and control. In previous release, it is assumed that the deployments ensure that the targeted UEs and the NG-RAN nodes serving those UEs support Rel-17 propagation delay compensation as defined in TS 38.300. The mechanism of Rel-17 propagation delay compensation is up to the measurement accuracy of UE and NG-RAN node Rx-</a:t>
            </a:r>
            <a:r>
              <a:rPr lang="en-GB" altLang="zh-CN" sz="1200" dirty="0" err="1">
                <a:latin typeface="Times New Roman" panose="02020603050405020304" pitchFamily="18" charset="0"/>
                <a:cs typeface="Times New Roman" panose="02020603050405020304" pitchFamily="18" charset="0"/>
              </a:rPr>
              <a:t>Tx</a:t>
            </a:r>
            <a:r>
              <a:rPr lang="en-GB" altLang="zh-CN" sz="1200" dirty="0">
                <a:latin typeface="Times New Roman" panose="02020603050405020304" pitchFamily="18" charset="0"/>
                <a:cs typeface="Times New Roman" panose="02020603050405020304" pitchFamily="18" charset="0"/>
              </a:rPr>
              <a:t> time difference as described in TS 38.133. The measurement accuracy varies among different channel conditions. </a:t>
            </a:r>
            <a:r>
              <a:rPr lang="en-US" altLang="zh-CN" sz="1200" dirty="0">
                <a:latin typeface="Times New Roman" panose="02020603050405020304" pitchFamily="18" charset="0"/>
                <a:cs typeface="Times New Roman" panose="02020603050405020304" pitchFamily="18" charset="0"/>
              </a:rPr>
              <a:t>. </a:t>
            </a:r>
          </a:p>
          <a:p>
            <a:pPr lvl="1"/>
            <a:r>
              <a:rPr lang="en-GB" altLang="zh-CN" sz="1200" dirty="0">
                <a:latin typeface="Times New Roman" panose="02020603050405020304" pitchFamily="18" charset="0"/>
                <a:cs typeface="Times New Roman" panose="02020603050405020304" pitchFamily="18" charset="0"/>
              </a:rPr>
              <a:t>For high accuracy time service consumers (E2E accuracy &lt; 250 ns), the </a:t>
            </a:r>
            <a:r>
              <a:rPr lang="en-GB" altLang="zh-CN" sz="1200" dirty="0" err="1">
                <a:latin typeface="Times New Roman" panose="02020603050405020304" pitchFamily="18" charset="0"/>
                <a:cs typeface="Times New Roman" panose="02020603050405020304" pitchFamily="18" charset="0"/>
              </a:rPr>
              <a:t>Uu</a:t>
            </a:r>
            <a:r>
              <a:rPr lang="en-GB" altLang="zh-CN" sz="1200" dirty="0">
                <a:latin typeface="Times New Roman" panose="02020603050405020304" pitchFamily="18" charset="0"/>
                <a:cs typeface="Times New Roman" panose="02020603050405020304" pitchFamily="18" charset="0"/>
              </a:rPr>
              <a:t> measurement accuracy provided to NG-RAN node is demanding high. Hence, the NG-RAN nodes shall be upgraded to support high accuracy time service.  Considering the network deployments, the upgrade may be only for some NG-RAN nodes. It is essential to ensure the service </a:t>
            </a:r>
            <a:r>
              <a:rPr lang="en-US" altLang="zh-CN" sz="1200" dirty="0">
                <a:latin typeface="Times New Roman" panose="02020603050405020304" pitchFamily="18" charset="0"/>
                <a:cs typeface="Times New Roman" panose="02020603050405020304" pitchFamily="18" charset="0"/>
              </a:rPr>
              <a:t>assurance</a:t>
            </a:r>
            <a:r>
              <a:rPr lang="en-GB" altLang="zh-CN" sz="1200" dirty="0">
                <a:latin typeface="Times New Roman" panose="02020603050405020304" pitchFamily="18" charset="0"/>
                <a:cs typeface="Times New Roman" panose="02020603050405020304" pitchFamily="18" charset="0"/>
              </a:rPr>
              <a:t> under the non-uniformity distribution especially due to UE mobility.   </a:t>
            </a:r>
            <a:endParaRPr lang="en-US" altLang="zh-CN" sz="1200" dirty="0">
              <a:latin typeface="Times New Roman" panose="02020603050405020304" pitchFamily="18" charset="0"/>
              <a:cs typeface="Times New Roman" panose="02020603050405020304" pitchFamily="18" charset="0"/>
            </a:endParaRPr>
          </a:p>
        </p:txBody>
      </p:sp>
      <p:sp>
        <p:nvSpPr>
          <p:cNvPr id="23" name="文本框 22">
            <a:extLst>
              <a:ext uri="{FF2B5EF4-FFF2-40B4-BE49-F238E27FC236}">
                <a16:creationId xmlns:a16="http://schemas.microsoft.com/office/drawing/2014/main" id="{E5B9119B-F782-4782-9A3A-0251FBE635D2}"/>
              </a:ext>
            </a:extLst>
          </p:cNvPr>
          <p:cNvSpPr txBox="1"/>
          <p:nvPr/>
        </p:nvSpPr>
        <p:spPr>
          <a:xfrm>
            <a:off x="2737607" y="2554564"/>
            <a:ext cx="1775670" cy="2308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900" b="1" i="0" u="none" strike="noStrike" kern="1200" cap="none" spc="0" normalizeH="0" baseline="0" noProof="0" dirty="0">
                <a:ln>
                  <a:noFill/>
                </a:ln>
                <a:solidFill>
                  <a:srgbClr val="1D1D1A"/>
                </a:solidFill>
                <a:effectLst/>
                <a:uLnTx/>
                <a:uFillTx/>
                <a:latin typeface="Microsoft YaHei" panose="020B0503020204020204" pitchFamily="34" charset="-122"/>
                <a:ea typeface="Microsoft YaHei" panose="020B0503020204020204" pitchFamily="34" charset="-122"/>
                <a:cs typeface="+mn-cs"/>
              </a:rPr>
              <a:t>Industrial co-movement</a:t>
            </a:r>
            <a:endParaRPr kumimoji="0" lang="zh-CN" altLang="en-US" sz="900" b="1" i="0" u="none" strike="noStrike" kern="1200" cap="none" spc="0" normalizeH="0" baseline="0" noProof="0" dirty="0">
              <a:ln>
                <a:noFill/>
              </a:ln>
              <a:solidFill>
                <a:srgbClr val="1D1D1A"/>
              </a:solidFill>
              <a:effectLst/>
              <a:uLnTx/>
              <a:uFillTx/>
              <a:latin typeface="Microsoft YaHei" panose="020B0503020204020204" pitchFamily="34" charset="-122"/>
              <a:ea typeface="Microsoft YaHei" panose="020B0503020204020204" pitchFamily="34" charset="-122"/>
              <a:cs typeface="+mn-cs"/>
            </a:endParaRPr>
          </a:p>
        </p:txBody>
      </p:sp>
      <p:sp>
        <p:nvSpPr>
          <p:cNvPr id="24" name="文本框 23">
            <a:extLst>
              <a:ext uri="{FF2B5EF4-FFF2-40B4-BE49-F238E27FC236}">
                <a16:creationId xmlns:a16="http://schemas.microsoft.com/office/drawing/2014/main" id="{12AEF373-69F7-4EB4-87B8-A88BB58BB132}"/>
              </a:ext>
            </a:extLst>
          </p:cNvPr>
          <p:cNvSpPr txBox="1"/>
          <p:nvPr/>
        </p:nvSpPr>
        <p:spPr>
          <a:xfrm>
            <a:off x="9169374" y="3064616"/>
            <a:ext cx="1838471" cy="246221"/>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000" b="1" i="0" u="none" strike="noStrike" kern="1200" cap="none" spc="0" normalizeH="0" baseline="0" noProof="0" dirty="0">
                <a:ln>
                  <a:noFill/>
                </a:ln>
                <a:solidFill>
                  <a:srgbClr val="1D1D1A"/>
                </a:solidFill>
                <a:effectLst/>
                <a:uLnTx/>
                <a:uFillTx/>
                <a:latin typeface="Microsoft YaHei" panose="020B0503020204020204" pitchFamily="34" charset="-122"/>
                <a:ea typeface="Microsoft YaHei" panose="020B0503020204020204" pitchFamily="34" charset="-122"/>
                <a:cs typeface="+mn-cs"/>
              </a:rPr>
              <a:t>Indoor Mobility of AGV</a:t>
            </a:r>
            <a:endParaRPr kumimoji="0" lang="zh-CN" altLang="en-US" sz="1050" b="1" i="0" u="none" strike="noStrike" kern="1200" cap="none" spc="0" normalizeH="0" baseline="0" noProof="0" dirty="0">
              <a:ln>
                <a:noFill/>
              </a:ln>
              <a:solidFill>
                <a:srgbClr val="1D1D1A"/>
              </a:solidFill>
              <a:effectLst/>
              <a:uLnTx/>
              <a:uFillTx/>
              <a:latin typeface="Microsoft YaHei" panose="020B0503020204020204" pitchFamily="34" charset="-122"/>
              <a:ea typeface="Microsoft YaHei" panose="020B0503020204020204" pitchFamily="34" charset="-122"/>
              <a:cs typeface="+mn-cs"/>
            </a:endParaRPr>
          </a:p>
        </p:txBody>
      </p:sp>
      <p:pic>
        <p:nvPicPr>
          <p:cNvPr id="25" name="图片 74">
            <a:extLst>
              <a:ext uri="{FF2B5EF4-FFF2-40B4-BE49-F238E27FC236}">
                <a16:creationId xmlns:a16="http://schemas.microsoft.com/office/drawing/2014/main" id="{86E389E9-9EC1-4FF1-A9F8-BDBC5CC641D2}"/>
              </a:ext>
            </a:extLst>
          </p:cNvPr>
          <p:cNvPicPr>
            <a:picLocks noChangeAspect="1"/>
          </p:cNvPicPr>
          <p:nvPr/>
        </p:nvPicPr>
        <p:blipFill>
          <a:blip r:embed="rId5"/>
          <a:stretch>
            <a:fillRect/>
          </a:stretch>
        </p:blipFill>
        <p:spPr>
          <a:xfrm>
            <a:off x="9360640" y="2378762"/>
            <a:ext cx="187506" cy="198149"/>
          </a:xfrm>
          <a:prstGeom prst="rect">
            <a:avLst/>
          </a:prstGeom>
        </p:spPr>
      </p:pic>
      <p:pic>
        <p:nvPicPr>
          <p:cNvPr id="26" name="图片 73">
            <a:extLst>
              <a:ext uri="{FF2B5EF4-FFF2-40B4-BE49-F238E27FC236}">
                <a16:creationId xmlns:a16="http://schemas.microsoft.com/office/drawing/2014/main" id="{8DA611C7-13BD-4FBE-8EC4-8EE66DE00BCE}"/>
              </a:ext>
            </a:extLst>
          </p:cNvPr>
          <p:cNvPicPr>
            <a:picLocks noChangeAspect="1"/>
          </p:cNvPicPr>
          <p:nvPr/>
        </p:nvPicPr>
        <p:blipFill>
          <a:blip r:embed="rId6"/>
          <a:stretch>
            <a:fillRect/>
          </a:stretch>
        </p:blipFill>
        <p:spPr>
          <a:xfrm>
            <a:off x="7656211" y="2504620"/>
            <a:ext cx="187506" cy="198149"/>
          </a:xfrm>
          <a:prstGeom prst="rect">
            <a:avLst/>
          </a:prstGeom>
        </p:spPr>
      </p:pic>
      <p:sp>
        <p:nvSpPr>
          <p:cNvPr id="2" name="矩形 1">
            <a:extLst>
              <a:ext uri="{FF2B5EF4-FFF2-40B4-BE49-F238E27FC236}">
                <a16:creationId xmlns:a16="http://schemas.microsoft.com/office/drawing/2014/main" id="{22A945EF-3C62-40E3-BA34-D5C9F65FC6CA}"/>
              </a:ext>
            </a:extLst>
          </p:cNvPr>
          <p:cNvSpPr/>
          <p:nvPr/>
        </p:nvSpPr>
        <p:spPr>
          <a:xfrm>
            <a:off x="485274" y="1405995"/>
            <a:ext cx="4046877" cy="338554"/>
          </a:xfrm>
          <a:prstGeom prst="rect">
            <a:avLst/>
          </a:prstGeom>
        </p:spPr>
        <p:txBody>
          <a:bodyPr wrap="none">
            <a:spAutoFit/>
          </a:bodyPr>
          <a:lstStyle/>
          <a:p>
            <a:r>
              <a:rPr lang="en-US" altLang="zh-CN" sz="1600" b="1" dirty="0">
                <a:solidFill>
                  <a:schemeClr val="bg1"/>
                </a:solidFill>
                <a:latin typeface="Times New Roman" panose="02020603050405020304" pitchFamily="18" charset="0"/>
                <a:cs typeface="Times New Roman" panose="02020603050405020304" pitchFamily="18" charset="0"/>
              </a:rPr>
              <a:t>Time Synchronization service enhancement </a:t>
            </a:r>
            <a:endParaRPr lang="zh-CN" altLang="en-US" sz="1600" b="1" dirty="0">
              <a:solidFill>
                <a:schemeClr val="bg1"/>
              </a:solidFill>
            </a:endParaRPr>
          </a:p>
        </p:txBody>
      </p:sp>
      <p:sp>
        <p:nvSpPr>
          <p:cNvPr id="3" name="矩形 2">
            <a:extLst>
              <a:ext uri="{FF2B5EF4-FFF2-40B4-BE49-F238E27FC236}">
                <a16:creationId xmlns:a16="http://schemas.microsoft.com/office/drawing/2014/main" id="{65A29C5B-4B66-421F-B977-3000B3898D5D}"/>
              </a:ext>
            </a:extLst>
          </p:cNvPr>
          <p:cNvSpPr/>
          <p:nvPr/>
        </p:nvSpPr>
        <p:spPr>
          <a:xfrm>
            <a:off x="387095" y="1920351"/>
            <a:ext cx="5341206" cy="307777"/>
          </a:xfrm>
          <a:prstGeom prst="rect">
            <a:avLst/>
          </a:prstGeom>
        </p:spPr>
        <p:txBody>
          <a:bodyPr wrap="none">
            <a:spAutoFit/>
          </a:bodyPr>
          <a:lstStyle/>
          <a:p>
            <a:r>
              <a:rPr lang="en-GB" altLang="zh-CN" sz="1400" b="1" dirty="0">
                <a:latin typeface="Times New Roman" panose="02020603050405020304" pitchFamily="18" charset="0"/>
                <a:ea typeface="等线" panose="02010600030101010101" pitchFamily="2" charset="-122"/>
              </a:rPr>
              <a:t>Case#1: Time synchronization service for ad-hoc cooperative group</a:t>
            </a:r>
            <a:endParaRPr lang="zh-CN" altLang="en-US" sz="1400" b="1" dirty="0"/>
          </a:p>
        </p:txBody>
      </p:sp>
      <p:sp>
        <p:nvSpPr>
          <p:cNvPr id="14" name="矩形 13">
            <a:extLst>
              <a:ext uri="{FF2B5EF4-FFF2-40B4-BE49-F238E27FC236}">
                <a16:creationId xmlns:a16="http://schemas.microsoft.com/office/drawing/2014/main" id="{3E6A7937-5E11-400C-A47A-0A2D4FEE3AA4}"/>
              </a:ext>
            </a:extLst>
          </p:cNvPr>
          <p:cNvSpPr/>
          <p:nvPr/>
        </p:nvSpPr>
        <p:spPr>
          <a:xfrm>
            <a:off x="6230224" y="1894988"/>
            <a:ext cx="5979329" cy="307777"/>
          </a:xfrm>
          <a:prstGeom prst="rect">
            <a:avLst/>
          </a:prstGeom>
        </p:spPr>
        <p:txBody>
          <a:bodyPr wrap="none">
            <a:spAutoFit/>
          </a:bodyPr>
          <a:lstStyle/>
          <a:p>
            <a:r>
              <a:rPr lang="en-GB" altLang="zh-CN" sz="1400" b="1" dirty="0">
                <a:latin typeface="Times New Roman" panose="02020603050405020304" pitchFamily="18" charset="0"/>
                <a:ea typeface="等线" panose="02010600030101010101" pitchFamily="2" charset="-122"/>
              </a:rPr>
              <a:t>Case#2: </a:t>
            </a:r>
            <a:r>
              <a:rPr lang="en-US" altLang="zh-CN" sz="1400" b="1" dirty="0">
                <a:latin typeface="Times New Roman" panose="02020603050405020304" pitchFamily="18" charset="0"/>
                <a:ea typeface="等线" panose="02010600030101010101" pitchFamily="2" charset="-122"/>
              </a:rPr>
              <a:t>Service assurance for high accuracy Time Synchronization service</a:t>
            </a:r>
            <a:endParaRPr lang="zh-CN" altLang="en-US" sz="1400" b="1" dirty="0"/>
          </a:p>
        </p:txBody>
      </p:sp>
      <p:sp>
        <p:nvSpPr>
          <p:cNvPr id="4" name="矩形 3">
            <a:extLst>
              <a:ext uri="{FF2B5EF4-FFF2-40B4-BE49-F238E27FC236}">
                <a16:creationId xmlns:a16="http://schemas.microsoft.com/office/drawing/2014/main" id="{4D6F4BE2-E972-4E3B-81B7-5CE6B4ABBC56}"/>
              </a:ext>
            </a:extLst>
          </p:cNvPr>
          <p:cNvSpPr/>
          <p:nvPr/>
        </p:nvSpPr>
        <p:spPr>
          <a:xfrm>
            <a:off x="272851" y="3290500"/>
            <a:ext cx="1562094" cy="276999"/>
          </a:xfrm>
          <a:prstGeom prst="rect">
            <a:avLst/>
          </a:prstGeom>
        </p:spPr>
        <p:txBody>
          <a:bodyPr wrap="none">
            <a:spAutoFit/>
          </a:bodyPr>
          <a:lstStyle/>
          <a:p>
            <a:r>
              <a:rPr lang="en-GB" altLang="zh-CN" sz="1200" b="1" dirty="0">
                <a:latin typeface="Times New Roman" panose="02020603050405020304" pitchFamily="18" charset="0"/>
                <a:ea typeface="等线" panose="02010600030101010101" pitchFamily="2" charset="-122"/>
              </a:rPr>
              <a:t>use case in TS 22.832</a:t>
            </a:r>
            <a:endParaRPr lang="zh-CN" altLang="en-US" sz="1200" b="1" dirty="0"/>
          </a:p>
        </p:txBody>
      </p:sp>
    </p:spTree>
    <p:extLst>
      <p:ext uri="{BB962C8B-B14F-4D97-AF65-F5344CB8AC3E}">
        <p14:creationId xmlns:p14="http://schemas.microsoft.com/office/powerpoint/2010/main" val="171288722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de-DE" b="1" dirty="0"/>
              <a:t>Proposed objectives</a:t>
            </a:r>
            <a:endParaRPr lang="en-GB"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41397" y="1840839"/>
            <a:ext cx="11343799" cy="4601150"/>
          </a:xfrm>
        </p:spPr>
        <p:txBody>
          <a:bodyPr/>
          <a:lstStyle/>
          <a:p>
            <a:r>
              <a:rPr lang="en-GB" altLang="zh-CN" sz="2000" dirty="0"/>
              <a:t>It is proposed to have </a:t>
            </a:r>
            <a:r>
              <a:rPr lang="en-US" altLang="zh-CN" sz="2000" dirty="0"/>
              <a:t>a Rel-19 study item </a:t>
            </a:r>
            <a:r>
              <a:rPr lang="en-GB" altLang="zh-CN" sz="2000" dirty="0"/>
              <a:t>to continue resolving the existing challenges for industrial IoT:</a:t>
            </a:r>
            <a:endParaRPr lang="zh-CN" altLang="zh-CN" sz="2000" dirty="0"/>
          </a:p>
          <a:p>
            <a:pPr lvl="1"/>
            <a:r>
              <a:rPr lang="en-US" altLang="zh-CN" sz="1600" dirty="0"/>
              <a:t>How to improve efficiency of transmission capacity and the URLLC performance (lower latency and higher reliability) in the industry scenario</a:t>
            </a:r>
          </a:p>
          <a:p>
            <a:pPr lvl="2"/>
            <a:r>
              <a:rPr lang="en-US" altLang="zh-CN" sz="1350" dirty="0"/>
              <a:t>Avoid transferring unnecessary bits (e.g. paddings) in 5GS to improve the efficiency of transmission capacity and the latency performance;</a:t>
            </a:r>
          </a:p>
          <a:p>
            <a:pPr lvl="2"/>
            <a:r>
              <a:rPr lang="en-US" altLang="zh-CN" sz="1350" dirty="0"/>
              <a:t>Support BAT adjustment and survival time in UE-to-UE scenario;</a:t>
            </a:r>
          </a:p>
          <a:p>
            <a:pPr lvl="2"/>
            <a:r>
              <a:rPr lang="en-US" altLang="zh-CN" sz="1350" dirty="0"/>
              <a:t>Improve the support of </a:t>
            </a:r>
            <a:r>
              <a:rPr lang="en-GB" altLang="zh-CN" sz="1350" dirty="0"/>
              <a:t>redundant user plane paths based on multiple UEs </a:t>
            </a:r>
            <a:r>
              <a:rPr lang="en-US" altLang="zh-CN" sz="1350" dirty="0"/>
              <a:t>without relying on </a:t>
            </a:r>
            <a:r>
              <a:rPr lang="en-GB" altLang="zh-CN" sz="1350" dirty="0"/>
              <a:t>application layer </a:t>
            </a:r>
            <a:r>
              <a:rPr lang="en-US" altLang="zh-CN" sz="1350" dirty="0"/>
              <a:t>duplication redundancy</a:t>
            </a:r>
            <a:r>
              <a:rPr lang="en-GB" altLang="zh-CN" sz="1350" dirty="0"/>
              <a:t> protocols;</a:t>
            </a:r>
          </a:p>
          <a:p>
            <a:pPr lvl="2"/>
            <a:r>
              <a:rPr lang="en-US" altLang="zh-CN" sz="1350" dirty="0"/>
              <a:t>Improve the support of </a:t>
            </a:r>
            <a:r>
              <a:rPr lang="en-GB" altLang="zh-CN" sz="1350" dirty="0"/>
              <a:t>redundant user plane paths with </a:t>
            </a:r>
            <a:r>
              <a:rPr lang="en-US" altLang="zh-CN" sz="1350" dirty="0"/>
              <a:t>adaptive mechanism for optimal usage of 5GS resources and to </a:t>
            </a:r>
            <a:r>
              <a:rPr lang="en-GB" altLang="zh-CN" sz="1350" dirty="0"/>
              <a:t>avoid the duplicated reliability.</a:t>
            </a:r>
            <a:r>
              <a:rPr lang="en-GB" altLang="zh-CN" sz="1350" strike="sngStrike" dirty="0"/>
              <a:t> </a:t>
            </a:r>
          </a:p>
          <a:p>
            <a:pPr lvl="1"/>
            <a:r>
              <a:rPr lang="en-US" altLang="zh-CN" sz="1600" dirty="0"/>
              <a:t>How to support </a:t>
            </a:r>
            <a:r>
              <a:rPr lang="en-GB" altLang="zh-CN" sz="1600" dirty="0"/>
              <a:t>integration of 5G VN and legacy LAN</a:t>
            </a:r>
          </a:p>
          <a:p>
            <a:pPr lvl="2"/>
            <a:r>
              <a:rPr lang="en-US" altLang="zh-CN" sz="1350" dirty="0"/>
              <a:t>Integration architecture, e.g. cross-site tunnel establishment and release, QoS provisioning and monitoring for cross-site tunnel, intelligent traffic steering on  cross-site tunnel, exposure for reporting and configuration mapping;</a:t>
            </a:r>
          </a:p>
          <a:p>
            <a:pPr lvl="2"/>
            <a:r>
              <a:rPr lang="en-US" altLang="zh-CN" sz="1350" dirty="0"/>
              <a:t>Management of the DN side devices and the UE side device as 5G VN group members;</a:t>
            </a:r>
          </a:p>
          <a:p>
            <a:pPr lvl="2"/>
            <a:r>
              <a:rPr lang="en-US" altLang="zh-CN" sz="1350" dirty="0"/>
              <a:t>Support loop-free Ethernet topology in the case of Ethernet PDU Sessions;</a:t>
            </a:r>
          </a:p>
          <a:p>
            <a:pPr lvl="2"/>
            <a:r>
              <a:rPr lang="en-US" altLang="zh-CN" sz="1350" dirty="0"/>
              <a:t>Support NEF exposure of 5G capabilities to fulfill industrial applications’ requests: e.g. Acknowledging a AF service request within indicated time, VLAN tag assignment without AAA-Server, UE-to-UE QoS with one NEF API, Per QoS characteristic monitoring, IP address assignment via NEF exposure;</a:t>
            </a:r>
          </a:p>
          <a:p>
            <a:pPr lvl="1"/>
            <a:r>
              <a:rPr lang="en-GB" altLang="zh-CN" sz="1600" dirty="0"/>
              <a:t>How to </a:t>
            </a:r>
            <a:r>
              <a:rPr lang="en-US" altLang="zh-CN" sz="1600" dirty="0"/>
              <a:t>support time synchronization service for ad-hoc cooperative group and service assurance for high accuracy time synchronization service</a:t>
            </a:r>
          </a:p>
          <a:p>
            <a:pPr lvl="1"/>
            <a:endParaRPr lang="zh-CN" altLang="zh-CN" sz="1600" dirty="0"/>
          </a:p>
          <a:p>
            <a:pPr lvl="1"/>
            <a:endParaRPr lang="en-US" altLang="zh-CN" sz="1100" dirty="0"/>
          </a:p>
          <a:p>
            <a:pPr marL="457200" lvl="1" indent="0">
              <a:buNone/>
            </a:pPr>
            <a:endParaRPr lang="en-US" altLang="zh-CN" sz="1100" dirty="0"/>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microsoft.com/office/infopath/2007/PartnerControls"/>
    <ds:schemaRef ds:uri="280d8efa-eff2-4910-88d2-79ca146720c4"/>
    <ds:schemaRef ds:uri="http://schemas.microsoft.com/office/2006/documentManagement/types"/>
    <ds:schemaRef ds:uri="http://purl.org/dc/elements/1.1/"/>
    <ds:schemaRef ds:uri="http://www.w3.org/XML/1998/namespace"/>
    <ds:schemaRef ds:uri="http://schemas.openxmlformats.org/package/2006/metadata/core-properties"/>
    <ds:schemaRef ds:uri="http://purl.org/dc/dcmitype/"/>
    <ds:schemaRef ds:uri="679a257e-872f-4c98-9e8a-0a9c104f72cd"/>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Office Theme</Template>
  <TotalTime>12212</TotalTime>
  <Words>1184</Words>
  <Application>Microsoft Office PowerPoint</Application>
  <PresentationFormat>宽屏</PresentationFormat>
  <Paragraphs>43</Paragraphs>
  <Slides>5</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vt:i4>
      </vt:variant>
    </vt:vector>
  </HeadingPairs>
  <TitlesOfParts>
    <vt:vector size="14" baseType="lpstr">
      <vt:lpstr>Arial </vt:lpstr>
      <vt:lpstr>等线</vt:lpstr>
      <vt:lpstr>宋体</vt:lpstr>
      <vt:lpstr>Microsoft YaHei</vt:lpstr>
      <vt:lpstr>Arial</vt:lpstr>
      <vt:lpstr>Calibri</vt:lpstr>
      <vt:lpstr>Calibri Light</vt:lpstr>
      <vt:lpstr>Times New Roman</vt:lpstr>
      <vt:lpstr>Office Theme</vt:lpstr>
      <vt:lpstr>Discussion on Advanced Industrial Internet of Things</vt:lpstr>
      <vt:lpstr>Use Cases and Requirements</vt:lpstr>
      <vt:lpstr>Use Cases and Requirements</vt:lpstr>
      <vt:lpstr>Use Cases and Requirements</vt:lpstr>
      <vt:lpstr>Proposed objectives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Huawei</cp:lastModifiedBy>
  <cp:revision>1131</cp:revision>
  <dcterms:created xsi:type="dcterms:W3CDTF">2010-02-05T13:52:04Z</dcterms:created>
  <dcterms:modified xsi:type="dcterms:W3CDTF">2023-05-12T13:54:56Z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(3)/YymBFQ7SJsDS/FAp2O9o7XzJLqtJsCuYZvWAktRP1ySailKmqomMFXtdnMaGM6zBwvAjOTM
tTXfDhR9sfuy0roh0ZY0ioHQu2CBbA+8oYq6gBSQ4Sxrr7OeQ/npVB+ZpNmiOPitaG1E2Wb+
2AYzfxZjgw4Y/hCuCTGpqoZHg2QXRqeNw1lMdxgZMqZpqJR7wnj9efQnn4Ua66RpvEPfTM1s
wphxipNpUzUjIBGNDt</vt:lpwstr>
  </property>
  <property fmtid="{D5CDD505-2E9C-101B-9397-08002B2CF9AE}" pid="4" name="_2015_ms_pID_7253431">
    <vt:lpwstr>iw6/Lna5dd/wi3Rf5rf01477SGTwmwBARMvAwOajDA9t+wvvFvfOaf
nsLqLrvkgVIEdvzMxvI8FwMoyVplyylolqxIJszMpX1bOtcREUANa92yygDEjEhIR2SBBZv6
JP5oFAG2j9mpShWu2E3Yxxddqg6H001wvauxruFdAPPV/NJRGS46j80YPtDV370fGfIHMPCj
f0A4dnAb8cpaMIgOBaTK7O9Tz45vmr50Ha3m</vt:lpwstr>
  </property>
  <property fmtid="{D5CDD505-2E9C-101B-9397-08002B2CF9AE}" pid="5" name="_2015_ms_pID_7253432">
    <vt:lpwstr>RQ==</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1683899658</vt:lpwstr>
  </property>
</Properties>
</file>